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91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1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2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02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31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80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12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69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50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05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90809-85A6-4A6C-BEDD-EBF84F8EB2E9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BF3B9-DDE3-41C8-AEDA-9D29A07BB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24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26028" y="314099"/>
            <a:ext cx="9144000" cy="61663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Nelle precedenti puntate…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1115" y="930729"/>
            <a:ext cx="10882992" cy="592727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dirty="0" smtClean="0"/>
              <a:t>Art. 117</a:t>
            </a:r>
          </a:p>
          <a:p>
            <a:pPr algn="l"/>
            <a:r>
              <a:rPr lang="it-IT" dirty="0" smtClean="0"/>
              <a:t>2. Lo Stato ha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esclusiva </a:t>
            </a:r>
            <a:r>
              <a:rPr lang="it-IT" dirty="0" smtClean="0"/>
              <a:t>nelle seguenti materie:</a:t>
            </a:r>
          </a:p>
          <a:p>
            <a:pPr algn="l"/>
            <a:r>
              <a:rPr lang="it-IT" i="1" dirty="0" smtClean="0"/>
              <a:t>a)</a:t>
            </a:r>
            <a:r>
              <a:rPr lang="it-IT" dirty="0" smtClean="0"/>
              <a:t> politica estera e rapporti internazionali dello Stato; rapporti dello Stato con l'Unione europea; diritto di asilo e condizione giuridica dei cittadini di Stati non appartenenti all'Unione europea;</a:t>
            </a:r>
          </a:p>
          <a:p>
            <a:pPr algn="l"/>
            <a:r>
              <a:rPr lang="it-IT" i="1" dirty="0" smtClean="0"/>
              <a:t>b)</a:t>
            </a:r>
            <a:r>
              <a:rPr lang="it-IT" dirty="0" smtClean="0"/>
              <a:t> immigrazione;</a:t>
            </a:r>
          </a:p>
          <a:p>
            <a:pPr algn="l"/>
            <a:r>
              <a:rPr lang="it-IT" i="1" dirty="0" smtClean="0"/>
              <a:t>c)</a:t>
            </a:r>
            <a:r>
              <a:rPr lang="it-IT" dirty="0" smtClean="0"/>
              <a:t> rapporti tra la Repubblica e le confessioni religiose;</a:t>
            </a:r>
          </a:p>
          <a:p>
            <a:pPr algn="l"/>
            <a:r>
              <a:rPr lang="it-IT" i="1" dirty="0" smtClean="0"/>
              <a:t>d)</a:t>
            </a:r>
            <a:r>
              <a:rPr lang="it-IT" dirty="0" smtClean="0"/>
              <a:t> difesa e Forze armate; sicurezza dello Stato; armi, munizioni ed esplosivi;</a:t>
            </a:r>
          </a:p>
          <a:p>
            <a:pPr algn="l"/>
            <a:r>
              <a:rPr lang="it-IT" i="1" dirty="0" smtClean="0"/>
              <a:t>e)</a:t>
            </a:r>
            <a:r>
              <a:rPr lang="it-IT" dirty="0" smtClean="0"/>
              <a:t> moneta, tutela del risparmio e mercati finanziari; tutela della concorrenza; sistema valutario; </a:t>
            </a:r>
            <a:r>
              <a:rPr lang="it-IT" dirty="0" err="1" smtClean="0"/>
              <a:t>sistematributario</a:t>
            </a:r>
            <a:r>
              <a:rPr lang="it-IT" dirty="0" smtClean="0"/>
              <a:t> e contabile dello Stato; perequazione delle risorse finanziarie…</a:t>
            </a:r>
          </a:p>
          <a:p>
            <a:pPr algn="l"/>
            <a:endParaRPr lang="it-IT" dirty="0" smtClean="0"/>
          </a:p>
          <a:p>
            <a:pPr algn="l"/>
            <a:r>
              <a:rPr lang="it-IT" dirty="0"/>
              <a:t>3</a:t>
            </a:r>
            <a:r>
              <a:rPr lang="it-IT" dirty="0" smtClean="0"/>
              <a:t>. Sono materie di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concorrente </a:t>
            </a:r>
            <a:r>
              <a:rPr lang="it-IT" dirty="0" smtClean="0"/>
              <a:t>quelle relative a: rapporti internazionali e con l'Unione europea delle Regioni; commercio con l'estero; tutela e sicurezza del lavoro; istruzione, salva l'autonomia delle istituzioni scolastiche e con esclusione della istruzione e della formazione professionale; professioni; ricerca scientifica e tecnologica e sostegno all'innovazione per i settori produttivi; tutela della salute; alimentazione; ordinamento sportivo; protezione civile; governo del territorio; porti e aeroporti civili; grandi reti di trasporto e di navigazione….</a:t>
            </a:r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4. Spetta alle Regioni la potestà legislativa in riferimento ad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materia non espressamente riservata</a:t>
            </a:r>
            <a:r>
              <a:rPr lang="it-IT" b="1" dirty="0" smtClean="0"/>
              <a:t> </a:t>
            </a:r>
            <a:r>
              <a:rPr lang="it-IT" dirty="0" smtClean="0"/>
              <a:t>alla legislazione dello Stato.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0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35560" y="116632"/>
            <a:ext cx="7772400" cy="864096"/>
          </a:xfrm>
        </p:spPr>
        <p:txBody>
          <a:bodyPr>
            <a:normAutofit/>
          </a:bodyPr>
          <a:lstStyle/>
          <a:p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«sistema» delle fonti regionali 2001</a:t>
            </a:r>
            <a:endPara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423592" y="1916833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</a:t>
            </a:r>
          </a:p>
        </p:txBody>
      </p:sp>
      <p:sp>
        <p:nvSpPr>
          <p:cNvPr id="5" name="Parentesi graffa aperta 4"/>
          <p:cNvSpPr/>
          <p:nvPr/>
        </p:nvSpPr>
        <p:spPr>
          <a:xfrm>
            <a:off x="3683841" y="1498848"/>
            <a:ext cx="504056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312260" y="1386610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«speciale» = legge costituzionale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381237" y="2341261"/>
            <a:ext cx="553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«ordinario» = legge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regionale</a:t>
            </a:r>
            <a:r>
              <a:rPr lang="it-IT" sz="2400" dirty="0"/>
              <a:t> ‘rinforzata’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187897" y="3068961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>
                <a:solidFill>
                  <a:srgbClr val="FF0000"/>
                </a:solidFill>
              </a:rPr>
              <a:t>potestà esclusiva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187897" y="3950623"/>
            <a:ext cx="572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potestà concorrente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187897" y="4441430"/>
            <a:ext cx="343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potestà residuale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23592" y="5874497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Regolamento statale</a:t>
            </a:r>
          </a:p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Regolamento regionale</a:t>
            </a: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5555716" y="6525344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929948" y="628999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FF0000"/>
                </a:solidFill>
              </a:rPr>
              <a:t>Statuto</a:t>
            </a:r>
          </a:p>
        </p:txBody>
      </p:sp>
      <p:cxnSp>
        <p:nvCxnSpPr>
          <p:cNvPr id="15" name="Connettore 2 14"/>
          <p:cNvCxnSpPr>
            <a:endCxn id="19" idx="1"/>
          </p:cNvCxnSpPr>
          <p:nvPr/>
        </p:nvCxnSpPr>
        <p:spPr>
          <a:xfrm flipV="1">
            <a:off x="6604124" y="3214942"/>
            <a:ext cx="639491" cy="288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20" idx="1"/>
          </p:cNvCxnSpPr>
          <p:nvPr/>
        </p:nvCxnSpPr>
        <p:spPr>
          <a:xfrm>
            <a:off x="6620977" y="3502521"/>
            <a:ext cx="525084" cy="352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7243614" y="301488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regioni speciali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146062" y="3655416"/>
            <a:ext cx="1939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Stato: art. 117.2</a:t>
            </a:r>
          </a:p>
        </p:txBody>
      </p:sp>
      <p:sp>
        <p:nvSpPr>
          <p:cNvPr id="24" name="Arco 23"/>
          <p:cNvSpPr/>
          <p:nvPr/>
        </p:nvSpPr>
        <p:spPr>
          <a:xfrm>
            <a:off x="8062893" y="1658004"/>
            <a:ext cx="2346571" cy="1497967"/>
          </a:xfrm>
          <a:prstGeom prst="arc">
            <a:avLst>
              <a:gd name="adj1" fmla="val 15888804"/>
              <a:gd name="adj2" fmla="val 60889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/>
          <p:cNvCxnSpPr>
            <a:endCxn id="24" idx="0"/>
          </p:cNvCxnSpPr>
          <p:nvPr/>
        </p:nvCxnSpPr>
        <p:spPr>
          <a:xfrm>
            <a:off x="8760297" y="1658416"/>
            <a:ext cx="436993" cy="9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H="1">
            <a:off x="8963853" y="3115372"/>
            <a:ext cx="323101" cy="68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5555716" y="609329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6923869" y="5896599"/>
            <a:ext cx="2984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Solo in materie «esclusive»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197290" y="1916833"/>
            <a:ext cx="2767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Decreti di attuazione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7146062" y="4011767"/>
            <a:ext cx="1939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Stato: art. </a:t>
            </a:r>
            <a:r>
              <a:rPr lang="it-IT" sz="2000" b="1" dirty="0" smtClean="0"/>
              <a:t>117.3</a:t>
            </a:r>
            <a:endParaRPr lang="it-IT" sz="2000" b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146061" y="4461409"/>
            <a:ext cx="3687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Regioni ordinarie: </a:t>
            </a:r>
            <a:r>
              <a:rPr lang="it-IT" sz="2000" b="1" dirty="0"/>
              <a:t>art. </a:t>
            </a:r>
            <a:r>
              <a:rPr lang="it-IT" sz="2000" b="1" dirty="0" smtClean="0"/>
              <a:t>117.4</a:t>
            </a:r>
            <a:endParaRPr lang="it-IT" sz="200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7146061" y="5051303"/>
            <a:ext cx="4732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Regioni </a:t>
            </a:r>
            <a:r>
              <a:rPr lang="it-IT" b="1" dirty="0" smtClean="0"/>
              <a:t>speciali: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«clausola di maggior favore»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605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91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Nelle precedenti puntate…</vt:lpstr>
      <vt:lpstr>Il «sistema» delle fonti regionali 2001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Nelle precedenti puntate…</dc:title>
  <dc:creator>roberto bin</dc:creator>
  <cp:lastModifiedBy>roberto bin</cp:lastModifiedBy>
  <cp:revision>6</cp:revision>
  <dcterms:created xsi:type="dcterms:W3CDTF">2019-03-31T16:00:54Z</dcterms:created>
  <dcterms:modified xsi:type="dcterms:W3CDTF">2019-03-31T22:08:51Z</dcterms:modified>
</cp:coreProperties>
</file>